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Default Extension="jpg" ContentType="image/jpg"/>
  <Default Extension="svg" ContentType="image/svg+xml"/>
  <Default Extension="png" ContentType="image/png"/>
  <Default Extension="gif" ContentType="image/gif"/>
  <Default Extension="m4v" ContentType="video/mp4"/>
  <Default Extension="mp4" ContentType="video/mp4"/>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notesMasters/notesMaster1.xml" ContentType="application/vnd.openxmlformats-officedocument.presentationml.notesMaster+xml"/>
  <Override PartName="/ppt/slideMasters/slideMaster1.xml" ContentType="application/vnd.openxmlformats-officedocument.presentationml.slideMaster+xml"/>
  <Override PartName="/ppt/slides/slide1.xml" ContentType="application/vnd.openxmlformats-officedocument.presentationml.slide+xml"/>
  <Override PartName="/ppt/slideMasters/slideMaster2.xml" ContentType="application/vnd.openxmlformats-officedocument.presentationml.slideMaster+xml"/>
  <Override PartName="/ppt/slides/slide2.xml" ContentType="application/vnd.openxmlformats-officedocument.presentationml.slide+xml"/>
  <Override PartName="/ppt/slideMasters/slideMaster3.xml" ContentType="application/vnd.openxmlformats-officedocument.presentationml.slideMaster+xml"/>
  <Override PartName="/ppt/slides/slide3.xml" ContentType="application/vnd.openxmlformats-officedocument.presentationml.slide+xml"/>
  <Override PartName="/ppt/slideMasters/slideMaster4.xml" ContentType="application/vnd.openxmlformats-officedocument.presentationml.slideMaster+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
		<Relationship Id="rId1" Type="http://schemas.openxmlformats.org/officeDocument/2006/relationships/extended-properties" Target="docProps/app.xml"/>
		<Relationship Id="rId2" Type="http://schemas.openxmlformats.org/package/2006/relationships/metadata/core-properties" Target="docProps/core.xml"/>
		<Relationship Id="rId3"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Lst>
  <p:notesMasterIdLst>
    <p:notesMasterId r:id="rId6"/>
  </p:notesMasterIdLst>
  <p:sldSz cx="9144000" cy="5143500"/>
  <p:notesSz cx="51435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36" d="100"/>
          <a:sy n="136" d="100"/>
        </p:scale>
        <p:origin x="216"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s>
</file>

<file path=ppt/notesMasters/_rels/notesMaster1.xml.rels><?xml version="1.0" encoding="UTF-8" standalone="yes"?>
<Relationships xmlns="http://schemas.openxmlformats.org/package/2006/relationships">
		<Relationship Id="rId1" Type="http://schemas.openxmlformats.org/officeDocument/2006/relationships/theme" Target="../theme/theme1.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82F153-3F37-0F45-9E97-73ACFA13230C}" type="datetimeFigureOut">
              <a:rPr lang="en-US"/>
              <a:t>7/23/19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5E9CC1-C706-0F49-92D6-E571CC5EEA8F}" type="slidenum">
              <a:rPr lang="en-US"/>
              <a:t>‹#›</a:t>
            </a:fld>
            <a:endParaRPr lang="en-US"/>
          </a:p>
        </p:txBody>
      </p:sp>
    </p:spTree>
    <p:extLst>
      <p:ext uri="{BB962C8B-B14F-4D97-AF65-F5344CB8AC3E}">
        <p14:creationId xmlns:p14="http://schemas.microsoft.com/office/powerpoint/2010/main" val="1024086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xml"/>
		</Relationships>
</file>

<file path=ppt/notesSlides/_rels/notesSlide2.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xml"/>
		</Relationships>
</file>

<file path=ppt/notesSlides/_rels/notesSlide3.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xml"/>
		</Relationships>
</file>

<file path=ppt/notesSlides/_rels/notesSlide4.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April, we observed a significant drop in the number of calls handled by Team 4. This drop was mainly driven by Teams 1 and 3, which experienced the most dramatic decreases. While most of our teams decreased their call volume, Team 6 was able to maintain their performance. To counter this trend, I suggest we implement targeted training programs for Teams 1 and 3 to boost their call volume.</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analysis of Team 4's call trend, we identified a decrease of 50 calls in April. Notably, this decrease was particularly pronounced in the early morning time slot and with calls related to Brand A. We also saw a decrease in Support Issue calls and calls handled by agent Erminia Billinge. To address this, we should focus our efforts on improving early morning call response and handling Brand A related calls.</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Team 4's average handling time for April was 246.32. Our agent Ravi Money had the highest average handling time compared to the team average. On the flip side, Kizzee Filde showed a handling time below the team average. To improve our overall handling time, we could provide additional support and training to Ravi Money.</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
        <p:nvSpPr>
          <p:cNvPr id="25" name="Slide Number Placeholder 0"/>
          <p:cNvSpPr>
            <a:spLocks noGrp="1"/>
          </p:cNvSpPr>
          <p:nvPr>
            <p:ph type="sldNum" sz="quarter" idx="4294967295"/>
          </p:nvPr>
        </p:nvSpPr>
        <p:spPr>
          <a:xfrm>
            <a:off x="8732520" y="4629150"/>
            <a:ext cx="800000" cy="300000"/>
          </a:xfrm>
          <a:prstGeom prst="rect">
            <a:avLst/>
          </a:prstGeom>
          <a:extLst>
            <a:ext uri="{C572A759-6A51-4108-AA02-DFA0A04FC94B}">
              <ma14:wrappingTextBoxFlag xmlns:ma14="http://schemas.microsoft.com/office/mac/drawingml/2011/main" val="0"/>
            </a:ext>
          </a:extLst>
        </p:spPr>
        <p:txBody>
          <a:bodyPr/>
          <a:lstStyle>
            <a:lvl1pPr>
              <a:defRPr sz="1200">
                <a:solidFill>
                  <a:srgbClr val="6B7785"/>
                </a:solidFill>
              </a:defRPr>
            </a:lvl1pPr>
          </a:lstStyle>
          <a:p>
            <a:pPr algn="l"/>
            <a:fld id="{F7021451-1387-4CA6-816F-3879F97B5CBC}" type="slidenum">
              <a:rPr b="0" lang="en-US"/>
              <a:t>1000</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MASTER_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0"/>
          <p:cNvSpPr>
            <a:spLocks noGrp="1"/>
          </p:cNvSpPr>
          <p:nvPr>
            <p:ph type="sldNum" sz="quarter" idx="4294967295"/>
          </p:nvPr>
        </p:nvSpPr>
        <p:spPr>
          <a:xfrm>
            <a:off x="8732520" y="4629150"/>
            <a:ext cx="800000" cy="300000"/>
          </a:xfrm>
          <a:prstGeom prst="rect">
            <a:avLst/>
          </a:prstGeom>
          <a:extLst>
            <a:ext uri="{C572A759-6A51-4108-AA02-DFA0A04FC94B}">
              <ma14:wrappingTextBoxFlag xmlns:ma14="http://schemas.microsoft.com/office/mac/drawingml/2011/main" val="0"/>
            </a:ext>
          </a:extLst>
        </p:spPr>
        <p:txBody>
          <a:bodyPr/>
          <a:lstStyle>
            <a:lvl1pPr>
              <a:defRPr sz="1200">
                <a:solidFill>
                  <a:srgbClr val="6B7785"/>
                </a:solidFill>
              </a:defRPr>
            </a:lvl1pPr>
          </a:lstStyle>
          <a:p>
            <a:pPr algn="l"/>
            <a:fld id="{F7021451-1387-4CA6-816F-3879F97B5CBC}" type="slidenum">
              <a:rPr b="0" lang="en-US"/>
              <a:t>null</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image" Target="../media/Slide-1-image-1.jpeg"/><Relationship Id="rId2" Type="http://schemas.openxmlformats.org/officeDocument/2006/relationships/slideLayout" Target="../slideLayouts/slideLayout1.xml"/><Relationship Id="rId3"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2" Type="http://schemas.openxmlformats.org/officeDocument/2006/relationships/hyperlink" Target="https://us1.alteryxcloud.com/auto-insights/missions/view/8ebb9c27-e735-4076-bd2e-dfa1b165201c" TargetMode="External"/><Relationship Id="rId1" Type="http://schemas.openxmlformats.org/officeDocument/2006/relationships/image" Target="../media/image-2-1.png"/><Relationship Id="rId3" Type="http://schemas.openxmlformats.org/officeDocument/2006/relationships/slideLayout" Target="../slideLayouts/slideLayout2.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2" Type="http://schemas.openxmlformats.org/officeDocument/2006/relationships/hyperlink" Target="https://us1.alteryxcloud.com/auto-insights/missions/view/8ebb9c27-e735-4076-bd2e-dfa1b165201c" TargetMode="External"/><Relationship Id="rId1" Type="http://schemas.openxmlformats.org/officeDocument/2006/relationships/image" Target="../media/image-3-1.png"/><Relationship Id="rId3" Type="http://schemas.openxmlformats.org/officeDocument/2006/relationships/slideLayout" Target="../slideLayouts/slideLayout2.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2" Type="http://schemas.openxmlformats.org/officeDocument/2006/relationships/hyperlink" Target="https://us1.alteryxcloud.com/auto-insights/missions/view/8ebb9c27-e735-4076-bd2e-dfa1b165201c" TargetMode="External"/><Relationship Id="rId1" Type="http://schemas.openxmlformats.org/officeDocument/2006/relationships/image" Target="../media/image-4-1.png"/><Relationship Id="rId3" Type="http://schemas.openxmlformats.org/officeDocument/2006/relationships/slideLayout" Target="../slideLayouts/slideLayout2.xml"/><Relationship Id="rId4"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Text 0"/>
          <p:cNvSpPr/>
          <p:nvPr/>
        </p:nvSpPr>
        <p:spPr>
          <a:xfrm>
            <a:off x="457200" y="514350"/>
            <a:ext cx="1097280" cy="257175"/>
          </a:xfrm>
          <a:prstGeom prst="rect">
            <a:avLst>
              <a:gd name="adj" fmla="val 1777778"/>
            </a:avLst>
          </a:prstGeom>
          <a:solidFill>
            <a:srgbClr val="3C2A68"/>
          </a:solidFill>
          <a:ln/>
        </p:spPr>
        <p:txBody>
          <a:bodyPr wrap="square" rtlCol="0" anchor="t">
            <a:spAutoFit/>
          </a:bodyPr>
          <a:lstStyle/>
          <a:p>
            <a:pPr indent="0" marL="0">
              <a:buNone/>
            </a:pPr>
            <a:r>
              <a:rPr lang="en-US" sz="1000" b="1" dirty="0">
                <a:solidFill>
                  <a:srgbClr val="8D72CD"/>
                </a:solidFill>
                <a:latin typeface="Arial" pitchFamily="34" charset="0"/>
                <a:ea typeface="Arial" pitchFamily="34" charset="-122"/>
                <a:cs typeface="Arial" pitchFamily="34" charset="-120"/>
              </a:rPr>
              <a:t>Your logo here</a:t>
            </a:r>
            <a:endParaRPr lang="en-US" sz="1000" dirty="0"/>
          </a:p>
        </p:txBody>
      </p:sp>
      <p:sp>
        <p:nvSpPr>
          <p:cNvPr id="3" name="Text 1"/>
          <p:cNvSpPr/>
          <p:nvPr/>
        </p:nvSpPr>
        <p:spPr>
          <a:xfrm>
            <a:off x="457200" y="1285875"/>
            <a:ext cx="8229600" cy="1028700"/>
          </a:xfrm>
          <a:prstGeom prst="rect">
            <a:avLst/>
          </a:prstGeom>
          <a:noFill/>
          <a:ln/>
        </p:spPr>
        <p:txBody>
          <a:bodyPr wrap="square" rtlCol="0" anchor="t">
            <a:spAutoFit/>
          </a:bodyPr>
          <a:lstStyle/>
          <a:p>
            <a:pPr indent="0" marL="0">
              <a:spcAft>
                <a:spcPts val="600"/>
              </a:spcAft>
              <a:buNone/>
            </a:pPr>
            <a:r>
              <a:rPr lang="en-US" sz="3600" b="1" dirty="0">
                <a:solidFill>
                  <a:srgbClr val="FCF7FF"/>
                </a:solidFill>
                <a:latin typeface="Arial" pitchFamily="34" charset="0"/>
                <a:ea typeface="Arial" pitchFamily="34" charset="-122"/>
                <a:cs typeface="Arial" pitchFamily="34" charset="-120"/>
              </a:rPr>
              <a:t>Untitled mission
</a:t>
            </a:r>
            <a:pPr indent="0" marL="0">
              <a:buNone/>
            </a:pPr>
            <a:r>
              <a:rPr lang="en-US" sz="1400" dirty="0">
                <a:solidFill>
                  <a:srgbClr val="F3E0FF"/>
                </a:solidFill>
                <a:latin typeface="Arial" pitchFamily="34" charset="0"/>
                <a:ea typeface="Arial" pitchFamily="34" charset="-122"/>
                <a:cs typeface="Arial" pitchFamily="34" charset="-120"/>
              </a:rPr>
              <a:t>Presented by Peter Gamble-Beresford</a:t>
            </a:r>
            <a:endParaRPr lang="en-US" sz="3600" dirty="0"/>
          </a:p>
        </p:txBody>
      </p:sp>
      <p:sp>
        <p:nvSpPr>
          <p:cNvPr id="25" name="Slide Number Placeholder 0"/>
          <p:cNvSpPr>
            <a:spLocks noGrp="1"/>
          </p:cNvSpPr>
          <p:nvPr>
            <p:ph type="sldNum" sz="quarter" idx="4294967295"/>
          </p:nvPr>
        </p:nvSpPr>
        <p:spPr>
          <a:xfrm>
            <a:off x="8732520" y="4629150"/>
            <a:ext cx="800000" cy="300000"/>
          </a:xfrm>
          <a:prstGeom prst="rect">
            <a:avLst/>
          </a:prstGeom>
          <a:extLst>
            <a:ext uri="{C572A759-6A51-4108-AA02-DFA0A04FC94B}">
              <ma14:wrappingTextBoxFlag xmlns:ma14="http://schemas.microsoft.com/office/mac/drawingml/2011/main" val="0"/>
            </a:ext>
          </a:extLst>
        </p:spPr>
        <p:txBody>
          <a:bodyPr/>
          <a:lstStyle>
            <a:lvl1pPr>
              <a:defRPr sz="1200">
                <a:solidFill>
                  <a:srgbClr val="FFFFFF"/>
                </a:solidFill>
              </a:defRPr>
            </a:lvl1pPr>
          </a:lstStyle>
          <a:p>
            <a:pPr algn="l"/>
            <a:fld id="{F7021451-1387-4CA6-816F-3879F97B5CBC}" type="slidenum">
              <a:rPr b="0" lang="en-US"/>
              <a:t>1</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Text 0"/>
          <p:cNvSpPr/>
          <p:nvPr/>
        </p:nvSpPr>
        <p:spPr>
          <a:xfrm>
            <a:off x="457200" y="257175"/>
            <a:ext cx="8229600" cy="1028700"/>
          </a:xfrm>
          <a:prstGeom prst="rect">
            <a:avLst/>
          </a:prstGeom>
          <a:noFill/>
          <a:ln/>
        </p:spPr>
        <p:txBody>
          <a:bodyPr wrap="square" rtlCol="0" anchor="ctr">
            <a:spAutoFit/>
          </a:bodyPr>
          <a:lstStyle/>
          <a:p>
            <a:pPr indent="0" marL="0">
              <a:buNone/>
            </a:pPr>
            <a:r>
              <a:rPr lang="en-US" sz="2000" b="1" dirty="0">
                <a:solidFill>
                  <a:srgbClr val="A949CB"/>
                </a:solidFill>
                <a:latin typeface="Arial" pitchFamily="34" charset="0"/>
                <a:ea typeface="Arial" pitchFamily="34" charset="-122"/>
                <a:cs typeface="Arial" pitchFamily="34" charset="-120"/>
              </a:rPr>
              <a:t>Diving into the Decrease: Analyzing Team 4's Call Count</a:t>
            </a:r>
            <a:endParaRPr lang="en-US" sz="2000" dirty="0"/>
          </a:p>
        </p:txBody>
      </p:sp>
      <p:sp>
        <p:nvSpPr>
          <p:cNvPr id="3" name="Text 1"/>
          <p:cNvSpPr/>
          <p:nvPr/>
        </p:nvSpPr>
        <p:spPr>
          <a:xfrm>
            <a:off x="457200" y="1285875"/>
            <a:ext cx="4114800" cy="3857625"/>
          </a:xfrm>
          <a:prstGeom prst="rect">
            <a:avLst/>
          </a:prstGeom>
          <a:noFill/>
          <a:ln/>
        </p:spPr>
        <p:txBody>
          <a:bodyPr wrap="square" rtlCol="0" anchor="t">
            <a:spAutoFit/>
          </a:bodyPr>
          <a:lstStyle/>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Team 4 experienced a decrease of 269 calls in April 2022 compared to March 2022</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Team 3 and Team 1 had the largest decrease contributing most to the overall drop</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Most teams showed a decrease, while Team 6 remained stable</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Recommendation: Implement targeted training for Teams 1 and 3 to boost call volume</a:t>
            </a:r>
            <a:endParaRPr lang="en-US" sz="1400" dirty="0"/>
          </a:p>
        </p:txBody>
      </p:sp>
      <p:pic>
        <p:nvPicPr>
          <p:cNvPr id="4" name="Image 0" descr="preencoded.png">    </p:cNvPr>
          <p:cNvPicPr>
            <a:picLocks noChangeAspect="1"/>
          </p:cNvPicPr>
          <p:nvPr/>
        </p:nvPicPr>
        <p:blipFill>
          <a:blip r:embed="rId1"/>
          <a:stretch>
            <a:fillRect/>
          </a:stretch>
        </p:blipFill>
        <p:spPr>
          <a:xfrm>
            <a:off x="4572000" y="1543050"/>
            <a:ext cx="4114800" cy="3086100"/>
          </a:xfrm>
          <a:prstGeom prst="rect">
            <a:avLst/>
          </a:prstGeom>
        </p:spPr>
      </p:pic>
      <p:sp>
        <p:nvSpPr>
          <p:cNvPr id="5" name="Text 2"/>
          <p:cNvSpPr/>
          <p:nvPr/>
        </p:nvSpPr>
        <p:spPr>
          <a:xfrm>
            <a:off x="457200" y="4629150"/>
            <a:ext cx="8229600" cy="514350"/>
          </a:xfrm>
          <a:prstGeom prst="rect">
            <a:avLst/>
          </a:prstGeom>
          <a:noFill/>
          <a:ln/>
        </p:spPr>
        <p:txBody>
          <a:bodyPr wrap="square" rtlCol="0" anchor="t">
            <a:spAutoFit/>
          </a:bodyPr>
          <a:lstStyle/>
          <a:p>
            <a:pPr indent="0" marL="0">
              <a:buNone/>
            </a:pPr>
            <a:r>
              <a:rPr lang="en-US" sz="800" dirty="0">
                <a:solidFill>
                  <a:srgbClr val="000000"/>
                </a:solidFill>
                <a:latin typeface="Arial" pitchFamily="34" charset="0"/>
                <a:ea typeface="Arial" pitchFamily="34" charset="-122"/>
                <a:cs typeface="Arial" pitchFamily="34" charset="-120"/>
              </a:rPr>
              <a:t>Source: </a:t>
            </a:r>
            <a:pPr indent="0" marL="0">
              <a:buNone/>
            </a:pPr>
            <a:r>
              <a:rPr lang="en-US" sz="800" u="sng" dirty="0">
                <a:solidFill>
                  <a:srgbClr val="1890FF"/>
                </a:solidFill>
                <a:latin typeface="Arial" pitchFamily="34" charset="0"/>
                <a:ea typeface="Arial" pitchFamily="34" charset="-122"/>
                <a:cs typeface="Arial" pitchFamily="34" charset="-120"/>
                <a:hlinkClick r:id="rId2" invalidUrl="" action="" tgtFrame="" tooltip="" history="1" highlightClick="0" endSnd="0">
                  <a:extLst>
                    <a:ext uri="{A12FA001-AC4F-418D-AE19-62706E023703}">
                      <ahyp:hlinkClr xmlns:ahyp="http://schemas.microsoft.com/office/drawing/2018/hyperlinkcolor" val="tx"/>
                    </a:ext>
                  </a:extLst>
                </a:hlinkClick>
              </a:rPr>
              <a:t>Alteryx Auto Insights</a:t>
            </a:r>
            <a:endParaRPr lang="en-US" sz="800" dirty="0"/>
          </a:p>
        </p:txBody>
      </p:sp>
      <p:sp>
        <p:nvSpPr>
          <p:cNvPr id="25" name="Slide Number Placeholder 0"/>
          <p:cNvSpPr>
            <a:spLocks noGrp="1"/>
          </p:cNvSpPr>
          <p:nvPr>
            <p:ph type="sldNum" sz="quarter" idx="4294967295"/>
          </p:nvPr>
        </p:nvSpPr>
        <p:spPr>
          <a:xfrm>
            <a:off x="8732520" y="4629150"/>
            <a:ext cx="800000" cy="300000"/>
          </a:xfrm>
          <a:prstGeom prst="rect">
            <a:avLst/>
          </a:prstGeom>
          <a:extLst>
            <a:ext uri="{C572A759-6A51-4108-AA02-DFA0A04FC94B}">
              <ma14:wrappingTextBoxFlag xmlns:ma14="http://schemas.microsoft.com/office/mac/drawingml/2011/main" val="0"/>
            </a:ext>
          </a:extLst>
        </p:spPr>
        <p:txBody>
          <a:bodyPr/>
          <a:lstStyle>
            <a:lvl1pPr>
              <a:defRPr sz="1200">
                <a:solidFill>
                  <a:srgbClr val="6B7785"/>
                </a:solidFill>
              </a:defRPr>
            </a:lvl1pPr>
          </a:lstStyle>
          <a:p>
            <a:pPr algn="l"/>
            <a:fld id="{F7021451-1387-4CA6-816F-3879F97B5CBC}" type="slidenum">
              <a:rPr b="0" lang="en-US"/>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Text 0"/>
          <p:cNvSpPr/>
          <p:nvPr/>
        </p:nvSpPr>
        <p:spPr>
          <a:xfrm>
            <a:off x="457200" y="257175"/>
            <a:ext cx="8229600" cy="1028700"/>
          </a:xfrm>
          <a:prstGeom prst="rect">
            <a:avLst/>
          </a:prstGeom>
          <a:noFill/>
          <a:ln/>
        </p:spPr>
        <p:txBody>
          <a:bodyPr wrap="square" rtlCol="0" anchor="ctr">
            <a:spAutoFit/>
          </a:bodyPr>
          <a:lstStyle/>
          <a:p>
            <a:pPr indent="0" marL="0">
              <a:buNone/>
            </a:pPr>
            <a:r>
              <a:rPr lang="en-US" sz="2000" b="1" dirty="0">
                <a:solidFill>
                  <a:srgbClr val="A949CB"/>
                </a:solidFill>
                <a:latin typeface="Arial" pitchFamily="34" charset="0"/>
                <a:ea typeface="Arial" pitchFamily="34" charset="-122"/>
                <a:cs typeface="Arial" pitchFamily="34" charset="-120"/>
              </a:rPr>
              <a:t>Unraveling the Reduction: Dissecting Team 4's Call Trend</a:t>
            </a:r>
            <a:endParaRPr lang="en-US" sz="2000" dirty="0"/>
          </a:p>
        </p:txBody>
      </p:sp>
      <p:sp>
        <p:nvSpPr>
          <p:cNvPr id="3" name="Text 1"/>
          <p:cNvSpPr/>
          <p:nvPr/>
        </p:nvSpPr>
        <p:spPr>
          <a:xfrm>
            <a:off x="457200" y="1285875"/>
            <a:ext cx="4114800" cy="3857625"/>
          </a:xfrm>
          <a:prstGeom prst="rect">
            <a:avLst/>
          </a:prstGeom>
          <a:noFill/>
          <a:ln/>
        </p:spPr>
        <p:txBody>
          <a:bodyPr wrap="square" rtlCol="0" anchor="t">
            <a:spAutoFit/>
          </a:bodyPr>
          <a:lstStyle/>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Team 4's calls decreased by 50 in April 2022</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Significant decrease was seen in early morning calls and with Brand A</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Support Issue calls and calls handled by Agent Erminia Billinge also decreased</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Recommendation: Increase focus on early morning calls and calls related to Brand A</a:t>
            </a:r>
            <a:endParaRPr lang="en-US" sz="1400" dirty="0"/>
          </a:p>
        </p:txBody>
      </p:sp>
      <p:pic>
        <p:nvPicPr>
          <p:cNvPr id="4" name="Image 0" descr="preencoded.png">    </p:cNvPr>
          <p:cNvPicPr>
            <a:picLocks noChangeAspect="1"/>
          </p:cNvPicPr>
          <p:nvPr/>
        </p:nvPicPr>
        <p:blipFill>
          <a:blip r:embed="rId1"/>
          <a:stretch>
            <a:fillRect/>
          </a:stretch>
        </p:blipFill>
        <p:spPr>
          <a:xfrm>
            <a:off x="4572000" y="1543050"/>
            <a:ext cx="4114800" cy="3086100"/>
          </a:xfrm>
          <a:prstGeom prst="rect">
            <a:avLst/>
          </a:prstGeom>
        </p:spPr>
      </p:pic>
      <p:sp>
        <p:nvSpPr>
          <p:cNvPr id="5" name="Text 2"/>
          <p:cNvSpPr/>
          <p:nvPr/>
        </p:nvSpPr>
        <p:spPr>
          <a:xfrm>
            <a:off x="457200" y="4629150"/>
            <a:ext cx="8229600" cy="514350"/>
          </a:xfrm>
          <a:prstGeom prst="rect">
            <a:avLst/>
          </a:prstGeom>
          <a:noFill/>
          <a:ln/>
        </p:spPr>
        <p:txBody>
          <a:bodyPr wrap="square" rtlCol="0" anchor="t">
            <a:spAutoFit/>
          </a:bodyPr>
          <a:lstStyle/>
          <a:p>
            <a:pPr indent="0" marL="0">
              <a:buNone/>
            </a:pPr>
            <a:r>
              <a:rPr lang="en-US" sz="800" dirty="0">
                <a:solidFill>
                  <a:srgbClr val="000000"/>
                </a:solidFill>
                <a:latin typeface="Arial" pitchFamily="34" charset="0"/>
                <a:ea typeface="Arial" pitchFamily="34" charset="-122"/>
                <a:cs typeface="Arial" pitchFamily="34" charset="-120"/>
              </a:rPr>
              <a:t>Source: </a:t>
            </a:r>
            <a:pPr indent="0" marL="0">
              <a:buNone/>
            </a:pPr>
            <a:r>
              <a:rPr lang="en-US" sz="800" u="sng" dirty="0">
                <a:solidFill>
                  <a:srgbClr val="1890FF"/>
                </a:solidFill>
                <a:latin typeface="Arial" pitchFamily="34" charset="0"/>
                <a:ea typeface="Arial" pitchFamily="34" charset="-122"/>
                <a:cs typeface="Arial" pitchFamily="34" charset="-120"/>
                <a:hlinkClick r:id="rId2" invalidUrl="" action="" tgtFrame="" tooltip="" history="1" highlightClick="0" endSnd="0">
                  <a:extLst>
                    <a:ext uri="{A12FA001-AC4F-418D-AE19-62706E023703}">
                      <ahyp:hlinkClr xmlns:ahyp="http://schemas.microsoft.com/office/drawing/2018/hyperlinkcolor" val="tx"/>
                    </a:ext>
                  </a:extLst>
                </a:hlinkClick>
              </a:rPr>
              <a:t>Alteryx Auto Insights</a:t>
            </a:r>
            <a:endParaRPr lang="en-US" sz="800" dirty="0"/>
          </a:p>
        </p:txBody>
      </p:sp>
      <p:sp>
        <p:nvSpPr>
          <p:cNvPr id="25" name="Slide Number Placeholder 0"/>
          <p:cNvSpPr>
            <a:spLocks noGrp="1"/>
          </p:cNvSpPr>
          <p:nvPr>
            <p:ph type="sldNum" sz="quarter" idx="4294967295"/>
          </p:nvPr>
        </p:nvSpPr>
        <p:spPr>
          <a:xfrm>
            <a:off x="8732520" y="4629150"/>
            <a:ext cx="800000" cy="300000"/>
          </a:xfrm>
          <a:prstGeom prst="rect">
            <a:avLst/>
          </a:prstGeom>
          <a:extLst>
            <a:ext uri="{C572A759-6A51-4108-AA02-DFA0A04FC94B}">
              <ma14:wrappingTextBoxFlag xmlns:ma14="http://schemas.microsoft.com/office/mac/drawingml/2011/main" val="0"/>
            </a:ext>
          </a:extLst>
        </p:spPr>
        <p:txBody>
          <a:bodyPr/>
          <a:lstStyle>
            <a:lvl1pPr>
              <a:defRPr sz="1200">
                <a:solidFill>
                  <a:srgbClr val="6B7785"/>
                </a:solidFill>
              </a:defRPr>
            </a:lvl1pPr>
          </a:lstStyle>
          <a:p>
            <a:pPr algn="l"/>
            <a:fld id="{F7021451-1387-4CA6-816F-3879F97B5CBC}" type="slidenum">
              <a:rPr b="0" lang="en-US"/>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2" name="Text 0"/>
          <p:cNvSpPr/>
          <p:nvPr/>
        </p:nvSpPr>
        <p:spPr>
          <a:xfrm>
            <a:off x="457200" y="257175"/>
            <a:ext cx="8229600" cy="1028700"/>
          </a:xfrm>
          <a:prstGeom prst="rect">
            <a:avLst/>
          </a:prstGeom>
          <a:noFill/>
          <a:ln/>
        </p:spPr>
        <p:txBody>
          <a:bodyPr wrap="square" rtlCol="0" anchor="ctr">
            <a:spAutoFit/>
          </a:bodyPr>
          <a:lstStyle/>
          <a:p>
            <a:pPr indent="0" marL="0">
              <a:buNone/>
            </a:pPr>
            <a:r>
              <a:rPr lang="en-US" sz="2000" b="1" dirty="0">
                <a:solidFill>
                  <a:srgbClr val="A949CB"/>
                </a:solidFill>
                <a:latin typeface="Arial" pitchFamily="34" charset="0"/>
                <a:ea typeface="Arial" pitchFamily="34" charset="-122"/>
                <a:cs typeface="Arial" pitchFamily="34" charset="-120"/>
              </a:rPr>
              <a:t>Dissecting the Details: Team 4's Agent Handling Time</a:t>
            </a:r>
            <a:endParaRPr lang="en-US" sz="2000" dirty="0"/>
          </a:p>
        </p:txBody>
      </p:sp>
      <p:sp>
        <p:nvSpPr>
          <p:cNvPr id="3" name="Text 1"/>
          <p:cNvSpPr/>
          <p:nvPr/>
        </p:nvSpPr>
        <p:spPr>
          <a:xfrm>
            <a:off x="457200" y="1285875"/>
            <a:ext cx="4114800" cy="3857625"/>
          </a:xfrm>
          <a:prstGeom prst="rect">
            <a:avLst/>
          </a:prstGeom>
          <a:noFill/>
          <a:ln/>
        </p:spPr>
        <p:txBody>
          <a:bodyPr wrap="square" rtlCol="0" anchor="t">
            <a:spAutoFit/>
          </a:bodyPr>
          <a:lstStyle/>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Team 4's average handling time in April 2022 was 246.32</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Ravi Money had the highest average handling time</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Kizzee Filde had a below average handling time</a:t>
            </a:r>
            <a:endParaRPr lang="en-US" sz="1400" dirty="0"/>
          </a:p>
          <a:p>
            <a:pPr marL="342900" indent="-342900">
              <a:lnSpc>
                <a:spcPts val="2400"/>
              </a:lnSpc>
              <a:buSzPct val="100000"/>
              <a:buChar char="•"/>
            </a:pPr>
            <a:r>
              <a:rPr lang="en-US" sz="1400" dirty="0">
                <a:solidFill>
                  <a:srgbClr val="000000"/>
                </a:solidFill>
                <a:latin typeface="Arial" pitchFamily="34" charset="0"/>
                <a:ea typeface="Arial" pitchFamily="34" charset="-122"/>
                <a:cs typeface="Arial" pitchFamily="34" charset="-120"/>
              </a:rPr>
              <a:t>Recommendation: Provide additional support for Ravi Money to improve handling time</a:t>
            </a:r>
            <a:endParaRPr lang="en-US" sz="1400" dirty="0"/>
          </a:p>
        </p:txBody>
      </p:sp>
      <p:pic>
        <p:nvPicPr>
          <p:cNvPr id="4" name="Image 0" descr="preencoded.png">    </p:cNvPr>
          <p:cNvPicPr>
            <a:picLocks noChangeAspect="1"/>
          </p:cNvPicPr>
          <p:nvPr/>
        </p:nvPicPr>
        <p:blipFill>
          <a:blip r:embed="rId1"/>
          <a:stretch>
            <a:fillRect/>
          </a:stretch>
        </p:blipFill>
        <p:spPr>
          <a:xfrm>
            <a:off x="4572000" y="1543050"/>
            <a:ext cx="4114800" cy="3086100"/>
          </a:xfrm>
          <a:prstGeom prst="rect">
            <a:avLst/>
          </a:prstGeom>
        </p:spPr>
      </p:pic>
      <p:sp>
        <p:nvSpPr>
          <p:cNvPr id="5" name="Text 2"/>
          <p:cNvSpPr/>
          <p:nvPr/>
        </p:nvSpPr>
        <p:spPr>
          <a:xfrm>
            <a:off x="457200" y="4629150"/>
            <a:ext cx="8229600" cy="514350"/>
          </a:xfrm>
          <a:prstGeom prst="rect">
            <a:avLst/>
          </a:prstGeom>
          <a:noFill/>
          <a:ln/>
        </p:spPr>
        <p:txBody>
          <a:bodyPr wrap="square" rtlCol="0" anchor="t">
            <a:spAutoFit/>
          </a:bodyPr>
          <a:lstStyle/>
          <a:p>
            <a:pPr indent="0" marL="0">
              <a:buNone/>
            </a:pPr>
            <a:r>
              <a:rPr lang="en-US" sz="800" dirty="0">
                <a:solidFill>
                  <a:srgbClr val="000000"/>
                </a:solidFill>
                <a:latin typeface="Arial" pitchFamily="34" charset="0"/>
                <a:ea typeface="Arial" pitchFamily="34" charset="-122"/>
                <a:cs typeface="Arial" pitchFamily="34" charset="-120"/>
              </a:rPr>
              <a:t>Source: </a:t>
            </a:r>
            <a:pPr indent="0" marL="0">
              <a:buNone/>
            </a:pPr>
            <a:r>
              <a:rPr lang="en-US" sz="800" u="sng" dirty="0">
                <a:solidFill>
                  <a:srgbClr val="1890FF"/>
                </a:solidFill>
                <a:latin typeface="Arial" pitchFamily="34" charset="0"/>
                <a:ea typeface="Arial" pitchFamily="34" charset="-122"/>
                <a:cs typeface="Arial" pitchFamily="34" charset="-120"/>
                <a:hlinkClick r:id="rId2" invalidUrl="" action="" tgtFrame="" tooltip="" history="1" highlightClick="0" endSnd="0">
                  <a:extLst>
                    <a:ext uri="{A12FA001-AC4F-418D-AE19-62706E023703}">
                      <ahyp:hlinkClr xmlns:ahyp="http://schemas.microsoft.com/office/drawing/2018/hyperlinkcolor" val="tx"/>
                    </a:ext>
                  </a:extLst>
                </a:hlinkClick>
              </a:rPr>
              <a:t>Alteryx Auto Insights</a:t>
            </a:r>
            <a:endParaRPr lang="en-US" sz="800" dirty="0"/>
          </a:p>
        </p:txBody>
      </p:sp>
      <p:sp>
        <p:nvSpPr>
          <p:cNvPr id="25" name="Slide Number Placeholder 0"/>
          <p:cNvSpPr>
            <a:spLocks noGrp="1"/>
          </p:cNvSpPr>
          <p:nvPr>
            <p:ph type="sldNum" sz="quarter" idx="4294967295"/>
          </p:nvPr>
        </p:nvSpPr>
        <p:spPr>
          <a:xfrm>
            <a:off x="8732520" y="4629150"/>
            <a:ext cx="800000" cy="300000"/>
          </a:xfrm>
          <a:prstGeom prst="rect">
            <a:avLst/>
          </a:prstGeom>
          <a:extLst>
            <a:ext uri="{C572A759-6A51-4108-AA02-DFA0A04FC94B}">
              <ma14:wrappingTextBoxFlag xmlns:ma14="http://schemas.microsoft.com/office/mac/drawingml/2011/main" val="0"/>
            </a:ext>
          </a:extLst>
        </p:spPr>
        <p:txBody>
          <a:bodyPr/>
          <a:lstStyle>
            <a:lvl1pPr>
              <a:defRPr sz="1200">
                <a:solidFill>
                  <a:srgbClr val="6B7785"/>
                </a:solidFill>
              </a:defRPr>
            </a:lvl1pPr>
          </a:lstStyle>
          <a:p>
            <a:pPr algn="l"/>
            <a:fld id="{F7021451-1387-4CA6-816F-3879F97B5CBC}" type="slidenum">
              <a:rPr b="0" lang="en-US"/>
              <a:t>4</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(16:9)</PresentationFormat>
  <Paragraphs>0</Paragraphs>
  <Slides>4</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Slide 1</vt:lpstr>
      <vt:lpstr>Slide 2</vt:lpstr>
      <vt:lpstr>Slide 3</vt:lpstr>
      <vt:lpstr>Slide 4</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PptxGenJS</cp:lastModifiedBy>
  <cp:revision>1</cp:revision>
  <dcterms:created xsi:type="dcterms:W3CDTF">2024-11-25T19:03:27Z</dcterms:created>
  <dcterms:modified xsi:type="dcterms:W3CDTF">2024-11-25T19:03:27Z</dcterms:modified>
</cp:coreProperties>
</file>