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Default Extension="jpg" ContentType="image/jpg"/>
  <Default Extension="svg" ContentType="image/svg+xml"/>
  <Default Extension="png" ContentType="image/png"/>
  <Default Extension="gif" ContentType="image/gif"/>
  <Default Extension="m4v" ContentType="video/mp4"/>
  <Default Extension="mp4" ContentType="video/mp4"/>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notesMasters/notesMaster1.xml" ContentType="application/vnd.openxmlformats-officedocument.presentationml.notesMaster+xml"/>
  <Override PartName="/ppt/slideMasters/slideMaster1.xml" ContentType="application/vnd.openxmlformats-officedocument.presentationml.slideMaster+xml"/>
  <Override PartName="/ppt/slides/slide1.xml" ContentType="application/vnd.openxmlformats-officedocument.presentationml.slide+xml"/>
  <Override PartName="/ppt/slideMasters/slideMaster2.xml" ContentType="application/vnd.openxmlformats-officedocument.presentationml.slideMaster+xml"/>
  <Override PartName="/ppt/slides/slide2.xml" ContentType="application/vnd.openxmlformats-officedocument.presentationml.slide+xml"/>
  <Override PartName="/ppt/slideMasters/slideMaster3.xml" ContentType="application/vnd.openxmlformats-officedocument.presentationml.slideMaster+xml"/>
  <Override PartName="/ppt/slides/slide3.xml" ContentType="application/vnd.openxmlformats-officedocument.presentationml.slide+xml"/>
  <Override PartName="/ppt/slideMasters/slideMaster4.xml" ContentType="application/vnd.openxmlformats-officedocument.presentationml.slideMaster+xml"/>
  <Override PartName="/ppt/slides/slide4.xml" ContentType="application/vnd.openxmlformats-officedocument.presentationml.slide+xml"/>
  <Override PartName="/ppt/slideMasters/slideMaster5.xml" ContentType="application/vnd.openxmlformats-officedocument.presentationml.slideMaster+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
		<Relationship Id="rId1" Type="http://schemas.openxmlformats.org/officeDocument/2006/relationships/extended-properties" Target="docProps/app.xml"/>
		<Relationship Id="rId2" Type="http://schemas.openxmlformats.org/package/2006/relationships/metadata/core-properties" Target="docProps/core.xml"/>
		<Relationship Id="rId3"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Lst>
  <p:notesMasterIdLst>
    <p:notesMasterId r:id="rId7"/>
  </p:notesMasterIdLst>
  <p:sldSz cx="9144000" cy="5143500"/>
  <p:notesSz cx="51435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36" d="100"/>
          <a:sy n="136" d="100"/>
        </p:scale>
        <p:origin x="216"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s>
</file>

<file path=ppt/notesMasters/_rels/notesMaster1.xml.rels><?xml version="1.0" encoding="UTF-8" standalone="yes"?>
<Relationships xmlns="http://schemas.openxmlformats.org/package/2006/relationships">
		<Relationship Id="rId1" Type="http://schemas.openxmlformats.org/officeDocument/2006/relationships/theme" Target="../theme/theme1.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82F153-3F37-0F45-9E97-73ACFA13230C}" type="datetimeFigureOut">
              <a:rPr lang="en-US"/>
              <a:t>7/23/19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5E9CC1-C706-0F49-92D6-E571CC5EEA8F}" type="slidenum">
              <a:rPr lang="en-US"/>
              <a:t>‹#›</a:t>
            </a:fld>
            <a:endParaRPr lang="en-US"/>
          </a:p>
        </p:txBody>
      </p:sp>
    </p:spTree>
    <p:extLst>
      <p:ext uri="{BB962C8B-B14F-4D97-AF65-F5344CB8AC3E}">
        <p14:creationId xmlns:p14="http://schemas.microsoft.com/office/powerpoint/2010/main" val="1024086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xml"/>
		</Relationships>
</file>

<file path=ppt/notesSlides/_rels/notesSlide2.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xml"/>
		</Relationships>
</file>

<file path=ppt/notesSlides/_rels/notesSlide3.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xml"/>
		</Relationships>
</file>

<file path=ppt/notesSlides/_rels/notesSlide4.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xml"/>
		</Relationships>
</file>

<file path=ppt/notesSlides/_rels/notesSlide5.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5.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Q1 2023, we experienced an impressive 39.6% increase in blog views compared to the same period last year. The United States played a significant role, contributing an additional 18,261 visits. Out of 165 countries, we saw growth in 102, a decline in 60, and stability in 3. To capitalize on this momentum, we suggest focusing on high-growth countries for further expansion.</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blog views saw a 39.6% increase in Q1 2023 compared to the previous year. The Engine Works board contributed the most, with an additional 17,462 visits. All five board titles experienced growth, indicating a strong performance across the board. We recommend promoting popular board titles further to continue boosting engagement.</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Q1 2023, blog views increased by 39.6% compared to the previous year. This growth was driven by 883 new or returning conversation titles. We observed that 1,415 conversation titles increased in views, 743 decreased, and 159 remained stable. To optimize our content strategy, we suggest analyzing top-performing topics and incorporating them into future content.</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Q1 2023, blog views experienced a 39.29% increase compared to Q1 2022. The Castor community rank contributed significantly to this growth with a fast percentage increase in views. Most community ranks saw an increase, while 11 decreased, and Pulsar remained stable. To maintain this growth, we recommend engaging with high-contributing community ranks and encouraging their continued participation.</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
        <p:nvSpPr>
          <p:cNvPr id="25" name="Slide Number Placeholder 0"/>
          <p:cNvSpPr>
            <a:spLocks noGrp="1"/>
          </p:cNvSpPr>
          <p:nvPr>
            <p:ph type="sldNum" sz="quarter" idx="4294967295"/>
          </p:nvPr>
        </p:nvSpPr>
        <p:spPr>
          <a:xfrm>
            <a:off x="8732520" y="4629150"/>
            <a:ext cx="800000" cy="300000"/>
          </a:xfrm>
          <a:prstGeom prst="rect">
            <a:avLst/>
          </a:prstGeom>
          <a:extLst>
            <a:ext uri="{C572A759-6A51-4108-AA02-DFA0A04FC94B}">
              <ma14:wrappingTextBoxFlag xmlns:ma14="http://schemas.microsoft.com/office/mac/drawingml/2011/main" val="0"/>
            </a:ext>
          </a:extLst>
        </p:spPr>
        <p:txBody>
          <a:bodyPr/>
          <a:lstStyle>
            <a:lvl1pPr>
              <a:defRPr sz="1200">
                <a:solidFill>
                  <a:srgbClr val="6B7785"/>
                </a:solidFill>
              </a:defRPr>
            </a:lvl1pPr>
          </a:lstStyle>
          <a:p>
            <a:pPr algn="l"/>
            <a:fld id="{F7021451-1387-4CA6-816F-3879F97B5CBC}" type="slidenum">
              <a:rPr b="0" lang="en-US"/>
              <a:t>1000</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MASTER_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0"/>
          <p:cNvSpPr>
            <a:spLocks noGrp="1"/>
          </p:cNvSpPr>
          <p:nvPr>
            <p:ph type="sldNum" sz="quarter" idx="4294967295"/>
          </p:nvPr>
        </p:nvSpPr>
        <p:spPr>
          <a:xfrm>
            <a:off x="8732520" y="4629150"/>
            <a:ext cx="800000" cy="300000"/>
          </a:xfrm>
          <a:prstGeom prst="rect">
            <a:avLst/>
          </a:prstGeom>
          <a:extLst>
            <a:ext uri="{C572A759-6A51-4108-AA02-DFA0A04FC94B}">
              <ma14:wrappingTextBoxFlag xmlns:ma14="http://schemas.microsoft.com/office/mac/drawingml/2011/main" val="0"/>
            </a:ext>
          </a:extLst>
        </p:spPr>
        <p:txBody>
          <a:bodyPr/>
          <a:lstStyle>
            <a:lvl1pPr>
              <a:defRPr sz="1200">
                <a:solidFill>
                  <a:srgbClr val="6B7785"/>
                </a:solidFill>
              </a:defRPr>
            </a:lvl1pPr>
          </a:lstStyle>
          <a:p>
            <a:pPr algn="l"/>
            <a:fld id="{F7021451-1387-4CA6-816F-3879F97B5CBC}" type="slidenum">
              <a:rPr b="0" lang="en-US"/>
              <a:t>null</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image" Target="../media/Slide-1-image-1.jpeg"/><Relationship Id="rId2" Type="http://schemas.openxmlformats.org/officeDocument/2006/relationships/slideLayout" Target="../slideLayouts/slideLayout1.xml"/><Relationship Id="rId3"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hyperlink" Target="https://alteryx-us.autoinsights.alteryxcloud.com/missions/view/14cc1e48-d823-43f8-ba62-2480adbccb8d" TargetMode="Externa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2" Type="http://schemas.openxmlformats.org/officeDocument/2006/relationships/hyperlink" Target="https://alteryx-us.autoinsights.alteryxcloud.com/missions/view/14cc1e48-d823-43f8-ba62-2480adbccb8d" TargetMode="External"/><Relationship Id="rId1" Type="http://schemas.openxmlformats.org/officeDocument/2006/relationships/image" Target="../media/image-3-1.png"/><Relationship Id="rId3" Type="http://schemas.openxmlformats.org/officeDocument/2006/relationships/slideLayout" Target="../slideLayouts/slideLayout2.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hyperlink" Target="https://alteryx-us.autoinsights.alteryxcloud.com/missions/view/14cc1e48-d823-43f8-ba62-2480adbccb8d" TargetMode="External"/><Relationship Id="rId2" Type="http://schemas.openxmlformats.org/officeDocument/2006/relationships/slideLayout" Target="../slideLayouts/slideLayout2.xml"/><Relationship Id="rId3"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2" Type="http://schemas.openxmlformats.org/officeDocument/2006/relationships/hyperlink" Target="https://alteryx-us.autoinsights.alteryxcloud.com/missions/view/14cc1e48-d823-43f8-ba62-2480adbccb8d" TargetMode="External"/><Relationship Id="rId1" Type="http://schemas.openxmlformats.org/officeDocument/2006/relationships/image" Target="../media/image-5-1.png"/><Relationship Id="rId3" Type="http://schemas.openxmlformats.org/officeDocument/2006/relationships/slideLayout" Target="../slideLayouts/slideLayout2.xml"/><Relationship Id="rId4"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name="Slide 1">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Text 0"/>
          <p:cNvSpPr/>
          <p:nvPr/>
        </p:nvSpPr>
        <p:spPr>
          <a:xfrm>
            <a:off x="457200" y="514350"/>
            <a:ext cx="1097280" cy="257175"/>
          </a:xfrm>
          <a:prstGeom prst="rect">
            <a:avLst>
              <a:gd name="adj" fmla="val 1777778"/>
            </a:avLst>
          </a:prstGeom>
          <a:solidFill>
            <a:srgbClr val="3C2A68"/>
          </a:solidFill>
          <a:ln/>
        </p:spPr>
        <p:txBody>
          <a:bodyPr wrap="square" rtlCol="0" anchor="t">
            <a:spAutoFit/>
          </a:bodyPr>
          <a:lstStyle/>
          <a:p>
            <a:pPr indent="0" marL="0">
              <a:buNone/>
            </a:pPr>
            <a:r>
              <a:rPr lang="en-US" sz="1000" b="1" dirty="0">
                <a:solidFill>
                  <a:srgbClr val="8D72CD"/>
                </a:solidFill>
                <a:latin typeface="Arial" pitchFamily="34" charset="0"/>
                <a:ea typeface="Arial" pitchFamily="34" charset="-122"/>
                <a:cs typeface="Arial" pitchFamily="34" charset="-120"/>
              </a:rPr>
              <a:t>Your logo here</a:t>
            </a:r>
            <a:endParaRPr lang="en-US" sz="1000" dirty="0"/>
          </a:p>
        </p:txBody>
      </p:sp>
      <p:sp>
        <p:nvSpPr>
          <p:cNvPr id="3" name="Text 1"/>
          <p:cNvSpPr/>
          <p:nvPr/>
        </p:nvSpPr>
        <p:spPr>
          <a:xfrm>
            <a:off x="457200" y="1285875"/>
            <a:ext cx="8229600" cy="1028700"/>
          </a:xfrm>
          <a:prstGeom prst="rect">
            <a:avLst/>
          </a:prstGeom>
          <a:noFill/>
          <a:ln/>
        </p:spPr>
        <p:txBody>
          <a:bodyPr wrap="square" rtlCol="0" anchor="t">
            <a:spAutoFit/>
          </a:bodyPr>
          <a:lstStyle/>
          <a:p>
            <a:pPr indent="0" marL="0">
              <a:spcAft>
                <a:spcPts val="600"/>
              </a:spcAft>
              <a:buNone/>
            </a:pPr>
            <a:r>
              <a:rPr lang="en-US" sz="3600" b="1" dirty="0">
                <a:solidFill>
                  <a:srgbClr val="FCF7FF"/>
                </a:solidFill>
                <a:latin typeface="Arial" pitchFamily="34" charset="0"/>
                <a:ea typeface="Arial" pitchFamily="34" charset="-122"/>
                <a:cs typeface="Arial" pitchFamily="34" charset="-120"/>
              </a:rPr>
              <a:t>Blog Views
</a:t>
            </a:r>
            <a:pPr indent="0" marL="0">
              <a:buNone/>
            </a:pPr>
            <a:r>
              <a:rPr lang="en-US" sz="1400" dirty="0">
                <a:solidFill>
                  <a:srgbClr val="F3E0FF"/>
                </a:solidFill>
                <a:latin typeface="Arial" pitchFamily="34" charset="0"/>
                <a:ea typeface="Arial" pitchFamily="34" charset="-122"/>
                <a:cs typeface="Arial" pitchFamily="34" charset="-120"/>
              </a:rPr>
              <a:t>Presented by Megan Dibble</a:t>
            </a:r>
            <a:endParaRPr lang="en-US" sz="3600" dirty="0"/>
          </a:p>
        </p:txBody>
      </p:sp>
      <p:sp>
        <p:nvSpPr>
          <p:cNvPr id="25" name="Slide Number Placeholder 0"/>
          <p:cNvSpPr>
            <a:spLocks noGrp="1"/>
          </p:cNvSpPr>
          <p:nvPr>
            <p:ph type="sldNum" sz="quarter" idx="4294967295"/>
          </p:nvPr>
        </p:nvSpPr>
        <p:spPr>
          <a:xfrm>
            <a:off x="8732520" y="4629150"/>
            <a:ext cx="800000" cy="300000"/>
          </a:xfrm>
          <a:prstGeom prst="rect">
            <a:avLst/>
          </a:prstGeom>
          <a:extLst>
            <a:ext uri="{C572A759-6A51-4108-AA02-DFA0A04FC94B}">
              <ma14:wrappingTextBoxFlag xmlns:ma14="http://schemas.microsoft.com/office/mac/drawingml/2011/main" val="0"/>
            </a:ext>
          </a:extLst>
        </p:spPr>
        <p:txBody>
          <a:bodyPr/>
          <a:lstStyle>
            <a:lvl1pPr>
              <a:defRPr sz="1200">
                <a:solidFill>
                  <a:srgbClr val="FFFFFF"/>
                </a:solidFill>
              </a:defRPr>
            </a:lvl1pPr>
          </a:lstStyle>
          <a:p>
            <a:pPr algn="l"/>
            <a:fld id="{F7021451-1387-4CA6-816F-3879F97B5CBC}" type="slidenum">
              <a:rPr b="0" lang="en-US"/>
              <a:t>1</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Text 0"/>
          <p:cNvSpPr/>
          <p:nvPr/>
        </p:nvSpPr>
        <p:spPr>
          <a:xfrm>
            <a:off x="457200" y="257175"/>
            <a:ext cx="8229600" cy="1028700"/>
          </a:xfrm>
          <a:prstGeom prst="rect">
            <a:avLst/>
          </a:prstGeom>
          <a:noFill/>
          <a:ln/>
        </p:spPr>
        <p:txBody>
          <a:bodyPr wrap="square" rtlCol="0" anchor="ctr">
            <a:spAutoFit/>
          </a:bodyPr>
          <a:lstStyle/>
          <a:p>
            <a:pPr indent="0" marL="0">
              <a:buNone/>
            </a:pPr>
            <a:r>
              <a:rPr lang="en-US" sz="2000" b="1" dirty="0">
                <a:solidFill>
                  <a:srgbClr val="A949CB"/>
                </a:solidFill>
                <a:latin typeface="Arial" pitchFamily="34" charset="0"/>
                <a:ea typeface="Arial" pitchFamily="34" charset="-122"/>
                <a:cs typeface="Arial" pitchFamily="34" charset="-120"/>
              </a:rPr>
              <a:t>Surge in Blog Views by Country</a:t>
            </a:r>
            <a:endParaRPr lang="en-US" sz="2000" dirty="0"/>
          </a:p>
        </p:txBody>
      </p:sp>
      <p:sp>
        <p:nvSpPr>
          <p:cNvPr id="3" name="Text 1"/>
          <p:cNvSpPr/>
          <p:nvPr/>
        </p:nvSpPr>
        <p:spPr>
          <a:xfrm>
            <a:off x="457200" y="1285875"/>
            <a:ext cx="4114800" cy="3857625"/>
          </a:xfrm>
          <a:prstGeom prst="rect">
            <a:avLst/>
          </a:prstGeom>
          <a:noFill/>
          <a:ln/>
        </p:spPr>
        <p:txBody>
          <a:bodyPr wrap="square" rtlCol="0" anchor="t">
            <a:spAutoFit/>
          </a:bodyPr>
          <a:lstStyle/>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39.6% increase in visits compared to Q1 2022</a:t>
            </a:r>
            <a:endParaRPr lang="en-US" sz="1400" dirty="0"/>
          </a:p>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USA contributed the most with an increase of 18,261 visits</a:t>
            </a:r>
            <a:endParaRPr lang="en-US" sz="1400" dirty="0"/>
          </a:p>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102 countries increased views, 60 decreased, 3 remained stable</a:t>
            </a:r>
            <a:endParaRPr lang="en-US" sz="1400" dirty="0"/>
          </a:p>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Recommend targeting high-growth countries for further expansion</a:t>
            </a:r>
            <a:endParaRPr lang="en-US" sz="1400" dirty="0"/>
          </a:p>
        </p:txBody>
      </p:sp>
      <p:sp>
        <p:nvSpPr>
          <p:cNvPr id="4" name="Text 2"/>
          <p:cNvSpPr/>
          <p:nvPr/>
        </p:nvSpPr>
        <p:spPr>
          <a:xfrm>
            <a:off x="457200" y="4629150"/>
            <a:ext cx="8229600" cy="514350"/>
          </a:xfrm>
          <a:prstGeom prst="rect">
            <a:avLst/>
          </a:prstGeom>
          <a:noFill/>
          <a:ln/>
        </p:spPr>
        <p:txBody>
          <a:bodyPr wrap="square" rtlCol="0" anchor="t">
            <a:spAutoFit/>
          </a:bodyPr>
          <a:lstStyle/>
          <a:p>
            <a:pPr indent="0" marL="0">
              <a:buNone/>
            </a:pPr>
            <a:r>
              <a:rPr lang="en-US" sz="800" dirty="0">
                <a:solidFill>
                  <a:srgbClr val="000000"/>
                </a:solidFill>
                <a:latin typeface="Arial" pitchFamily="34" charset="0"/>
                <a:ea typeface="Arial" pitchFamily="34" charset="-122"/>
                <a:cs typeface="Arial" pitchFamily="34" charset="-120"/>
              </a:rPr>
              <a:t>Source: </a:t>
            </a:r>
            <a:pPr indent="0" marL="0">
              <a:buNone/>
            </a:pPr>
            <a:r>
              <a:rPr lang="en-US" sz="800" u="sng" dirty="0">
                <a:solidFill>
                  <a:srgbClr val="1890FF"/>
                </a:solidFill>
                <a:latin typeface="Arial" pitchFamily="34" charset="0"/>
                <a:ea typeface="Arial" pitchFamily="34" charset="-122"/>
                <a:cs typeface="Arial" pitchFamily="34" charset="-120"/>
                <a:hlinkClick r:id="rId1" invalidUrl="" action="" tgtFrame="" tooltip="" history="1" highlightClick="0" endSnd="0">
                  <a:extLst>
                    <a:ext uri="{A12FA001-AC4F-418D-AE19-62706E023703}">
                      <ahyp:hlinkClr xmlns:ahyp="http://schemas.microsoft.com/office/drawing/2018/hyperlinkcolor" val="tx"/>
                    </a:ext>
                  </a:extLst>
                </a:hlinkClick>
              </a:rPr>
              <a:t>Alteryx Auto Insights</a:t>
            </a:r>
            <a:endParaRPr lang="en-US" sz="800" dirty="0"/>
          </a:p>
        </p:txBody>
      </p:sp>
      <p:sp>
        <p:nvSpPr>
          <p:cNvPr id="25" name="Slide Number Placeholder 0"/>
          <p:cNvSpPr>
            <a:spLocks noGrp="1"/>
          </p:cNvSpPr>
          <p:nvPr>
            <p:ph type="sldNum" sz="quarter" idx="4294967295"/>
          </p:nvPr>
        </p:nvSpPr>
        <p:spPr>
          <a:xfrm>
            <a:off x="8732520" y="4629150"/>
            <a:ext cx="800000" cy="300000"/>
          </a:xfrm>
          <a:prstGeom prst="rect">
            <a:avLst/>
          </a:prstGeom>
          <a:extLst>
            <a:ext uri="{C572A759-6A51-4108-AA02-DFA0A04FC94B}">
              <ma14:wrappingTextBoxFlag xmlns:ma14="http://schemas.microsoft.com/office/mac/drawingml/2011/main" val="0"/>
            </a:ext>
          </a:extLst>
        </p:spPr>
        <p:txBody>
          <a:bodyPr/>
          <a:lstStyle>
            <a:lvl1pPr>
              <a:defRPr sz="1200">
                <a:solidFill>
                  <a:srgbClr val="6B7785"/>
                </a:solidFill>
              </a:defRPr>
            </a:lvl1pPr>
          </a:lstStyle>
          <a:p>
            <a:pPr algn="l"/>
            <a:fld id="{F7021451-1387-4CA6-816F-3879F97B5CBC}" type="slidenum">
              <a:rPr b="0" lang="en-US"/>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Text 0"/>
          <p:cNvSpPr/>
          <p:nvPr/>
        </p:nvSpPr>
        <p:spPr>
          <a:xfrm>
            <a:off x="457200" y="257175"/>
            <a:ext cx="8229600" cy="1028700"/>
          </a:xfrm>
          <a:prstGeom prst="rect">
            <a:avLst/>
          </a:prstGeom>
          <a:noFill/>
          <a:ln/>
        </p:spPr>
        <p:txBody>
          <a:bodyPr wrap="square" rtlCol="0" anchor="ctr">
            <a:spAutoFit/>
          </a:bodyPr>
          <a:lstStyle/>
          <a:p>
            <a:pPr indent="0" marL="0">
              <a:buNone/>
            </a:pPr>
            <a:r>
              <a:rPr lang="en-US" sz="2000" b="1" dirty="0">
                <a:solidFill>
                  <a:srgbClr val="A949CB"/>
                </a:solidFill>
                <a:latin typeface="Arial" pitchFamily="34" charset="0"/>
                <a:ea typeface="Arial" pitchFamily="34" charset="-122"/>
                <a:cs typeface="Arial" pitchFamily="34" charset="-120"/>
              </a:rPr>
              <a:t>Board Titles Driving Blog View Growth</a:t>
            </a:r>
            <a:endParaRPr lang="en-US" sz="2000" dirty="0"/>
          </a:p>
        </p:txBody>
      </p:sp>
      <p:sp>
        <p:nvSpPr>
          <p:cNvPr id="3" name="Text 1"/>
          <p:cNvSpPr/>
          <p:nvPr/>
        </p:nvSpPr>
        <p:spPr>
          <a:xfrm>
            <a:off x="457200" y="1285875"/>
            <a:ext cx="4114800" cy="3857625"/>
          </a:xfrm>
          <a:prstGeom prst="rect">
            <a:avLst/>
          </a:prstGeom>
          <a:noFill/>
          <a:ln/>
        </p:spPr>
        <p:txBody>
          <a:bodyPr wrap="square" rtlCol="0" anchor="t">
            <a:spAutoFit/>
          </a:bodyPr>
          <a:lstStyle/>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39.6% increase in visits compared to Q1 2022</a:t>
            </a:r>
            <a:endParaRPr lang="en-US" sz="1400" dirty="0"/>
          </a:p>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Engine Works board saw the largest growth with 17,462 additional visits</a:t>
            </a:r>
            <a:endParaRPr lang="en-US" sz="1400" dirty="0"/>
          </a:p>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All 5 board titles experienced an increase in views</a:t>
            </a:r>
            <a:endParaRPr lang="en-US" sz="1400" dirty="0"/>
          </a:p>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Recommend promoting popular board titles to boost engagement</a:t>
            </a:r>
            <a:endParaRPr lang="en-US" sz="1400" dirty="0"/>
          </a:p>
        </p:txBody>
      </p:sp>
      <p:pic>
        <p:nvPicPr>
          <p:cNvPr id="4" name="Image 0" descr="preencoded.png">    </p:cNvPr>
          <p:cNvPicPr>
            <a:picLocks noChangeAspect="1"/>
          </p:cNvPicPr>
          <p:nvPr/>
        </p:nvPicPr>
        <p:blipFill>
          <a:blip r:embed="rId1"/>
          <a:stretch>
            <a:fillRect/>
          </a:stretch>
        </p:blipFill>
        <p:spPr>
          <a:xfrm>
            <a:off x="4572000" y="1543050"/>
            <a:ext cx="4114800" cy="3086100"/>
          </a:xfrm>
          <a:prstGeom prst="rect">
            <a:avLst/>
          </a:prstGeom>
        </p:spPr>
      </p:pic>
      <p:sp>
        <p:nvSpPr>
          <p:cNvPr id="5" name="Text 2"/>
          <p:cNvSpPr/>
          <p:nvPr/>
        </p:nvSpPr>
        <p:spPr>
          <a:xfrm>
            <a:off x="457200" y="4629150"/>
            <a:ext cx="8229600" cy="514350"/>
          </a:xfrm>
          <a:prstGeom prst="rect">
            <a:avLst/>
          </a:prstGeom>
          <a:noFill/>
          <a:ln/>
        </p:spPr>
        <p:txBody>
          <a:bodyPr wrap="square" rtlCol="0" anchor="t">
            <a:spAutoFit/>
          </a:bodyPr>
          <a:lstStyle/>
          <a:p>
            <a:pPr indent="0" marL="0">
              <a:buNone/>
            </a:pPr>
            <a:r>
              <a:rPr lang="en-US" sz="800" dirty="0">
                <a:solidFill>
                  <a:srgbClr val="000000"/>
                </a:solidFill>
                <a:latin typeface="Arial" pitchFamily="34" charset="0"/>
                <a:ea typeface="Arial" pitchFamily="34" charset="-122"/>
                <a:cs typeface="Arial" pitchFamily="34" charset="-120"/>
              </a:rPr>
              <a:t>Source: </a:t>
            </a:r>
            <a:pPr indent="0" marL="0">
              <a:buNone/>
            </a:pPr>
            <a:r>
              <a:rPr lang="en-US" sz="800" u="sng" dirty="0">
                <a:solidFill>
                  <a:srgbClr val="1890FF"/>
                </a:solidFill>
                <a:latin typeface="Arial" pitchFamily="34" charset="0"/>
                <a:ea typeface="Arial" pitchFamily="34" charset="-122"/>
                <a:cs typeface="Arial" pitchFamily="34" charset="-120"/>
                <a:hlinkClick r:id="rId2" invalidUrl="" action="" tgtFrame="" tooltip="" history="1" highlightClick="0" endSnd="0">
                  <a:extLst>
                    <a:ext uri="{A12FA001-AC4F-418D-AE19-62706E023703}">
                      <ahyp:hlinkClr xmlns:ahyp="http://schemas.microsoft.com/office/drawing/2018/hyperlinkcolor" val="tx"/>
                    </a:ext>
                  </a:extLst>
                </a:hlinkClick>
              </a:rPr>
              <a:t>Alteryx Auto Insights</a:t>
            </a:r>
            <a:endParaRPr lang="en-US" sz="800" dirty="0"/>
          </a:p>
        </p:txBody>
      </p:sp>
      <p:sp>
        <p:nvSpPr>
          <p:cNvPr id="25" name="Slide Number Placeholder 0"/>
          <p:cNvSpPr>
            <a:spLocks noGrp="1"/>
          </p:cNvSpPr>
          <p:nvPr>
            <p:ph type="sldNum" sz="quarter" idx="4294967295"/>
          </p:nvPr>
        </p:nvSpPr>
        <p:spPr>
          <a:xfrm>
            <a:off x="8732520" y="4629150"/>
            <a:ext cx="800000" cy="300000"/>
          </a:xfrm>
          <a:prstGeom prst="rect">
            <a:avLst/>
          </a:prstGeom>
          <a:extLst>
            <a:ext uri="{C572A759-6A51-4108-AA02-DFA0A04FC94B}">
              <ma14:wrappingTextBoxFlag xmlns:ma14="http://schemas.microsoft.com/office/mac/drawingml/2011/main" val="0"/>
            </a:ext>
          </a:extLst>
        </p:spPr>
        <p:txBody>
          <a:bodyPr/>
          <a:lstStyle>
            <a:lvl1pPr>
              <a:defRPr sz="1200">
                <a:solidFill>
                  <a:srgbClr val="6B7785"/>
                </a:solidFill>
              </a:defRPr>
            </a:lvl1pPr>
          </a:lstStyle>
          <a:p>
            <a:pPr algn="l"/>
            <a:fld id="{F7021451-1387-4CA6-816F-3879F97B5CBC}" type="slidenum">
              <a:rPr b="0" lang="en-US"/>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
        <p:nvSpPr>
          <p:cNvPr id="2" name="Text 0"/>
          <p:cNvSpPr/>
          <p:nvPr/>
        </p:nvSpPr>
        <p:spPr>
          <a:xfrm>
            <a:off x="457200" y="257175"/>
            <a:ext cx="8229600" cy="1028700"/>
          </a:xfrm>
          <a:prstGeom prst="rect">
            <a:avLst/>
          </a:prstGeom>
          <a:noFill/>
          <a:ln/>
        </p:spPr>
        <p:txBody>
          <a:bodyPr wrap="square" rtlCol="0" anchor="ctr">
            <a:spAutoFit/>
          </a:bodyPr>
          <a:lstStyle/>
          <a:p>
            <a:pPr indent="0" marL="0">
              <a:buNone/>
            </a:pPr>
            <a:r>
              <a:rPr lang="en-US" sz="2000" b="1" dirty="0">
                <a:solidFill>
                  <a:srgbClr val="A949CB"/>
                </a:solidFill>
                <a:latin typeface="Arial" pitchFamily="34" charset="0"/>
                <a:ea typeface="Arial" pitchFamily="34" charset="-122"/>
                <a:cs typeface="Arial" pitchFamily="34" charset="-120"/>
              </a:rPr>
              <a:t>Blog Topic Trends: What's Hot and What's Not</a:t>
            </a:r>
            <a:endParaRPr lang="en-US" sz="2000" dirty="0"/>
          </a:p>
        </p:txBody>
      </p:sp>
      <p:sp>
        <p:nvSpPr>
          <p:cNvPr id="3" name="Text 1"/>
          <p:cNvSpPr/>
          <p:nvPr/>
        </p:nvSpPr>
        <p:spPr>
          <a:xfrm>
            <a:off x="457200" y="1285875"/>
            <a:ext cx="4114800" cy="3857625"/>
          </a:xfrm>
          <a:prstGeom prst="rect">
            <a:avLst/>
          </a:prstGeom>
          <a:noFill/>
          <a:ln/>
        </p:spPr>
        <p:txBody>
          <a:bodyPr wrap="square" rtlCol="0" anchor="t">
            <a:spAutoFit/>
          </a:bodyPr>
          <a:lstStyle/>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39.6% increase in visits compared to Q1 2022</a:t>
            </a:r>
            <a:endParaRPr lang="en-US" sz="1400" dirty="0"/>
          </a:p>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883 new or returning conversation titles drove growth</a:t>
            </a:r>
            <a:endParaRPr lang="en-US" sz="1400" dirty="0"/>
          </a:p>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1415 conversation titles increased, 743 decreased, 159 remained stable</a:t>
            </a:r>
            <a:endParaRPr lang="en-US" sz="1400" dirty="0"/>
          </a:p>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Recommend analyzing top-performing topics for content strategy</a:t>
            </a:r>
            <a:endParaRPr lang="en-US" sz="1400" dirty="0"/>
          </a:p>
        </p:txBody>
      </p:sp>
      <p:sp>
        <p:nvSpPr>
          <p:cNvPr id="4" name="Text 2"/>
          <p:cNvSpPr/>
          <p:nvPr/>
        </p:nvSpPr>
        <p:spPr>
          <a:xfrm>
            <a:off x="457200" y="4629150"/>
            <a:ext cx="8229600" cy="514350"/>
          </a:xfrm>
          <a:prstGeom prst="rect">
            <a:avLst/>
          </a:prstGeom>
          <a:noFill/>
          <a:ln/>
        </p:spPr>
        <p:txBody>
          <a:bodyPr wrap="square" rtlCol="0" anchor="t">
            <a:spAutoFit/>
          </a:bodyPr>
          <a:lstStyle/>
          <a:p>
            <a:pPr indent="0" marL="0">
              <a:buNone/>
            </a:pPr>
            <a:r>
              <a:rPr lang="en-US" sz="800" dirty="0">
                <a:solidFill>
                  <a:srgbClr val="000000"/>
                </a:solidFill>
                <a:latin typeface="Arial" pitchFamily="34" charset="0"/>
                <a:ea typeface="Arial" pitchFamily="34" charset="-122"/>
                <a:cs typeface="Arial" pitchFamily="34" charset="-120"/>
              </a:rPr>
              <a:t>Source: </a:t>
            </a:r>
            <a:pPr indent="0" marL="0">
              <a:buNone/>
            </a:pPr>
            <a:r>
              <a:rPr lang="en-US" sz="800" u="sng" dirty="0">
                <a:solidFill>
                  <a:srgbClr val="1890FF"/>
                </a:solidFill>
                <a:latin typeface="Arial" pitchFamily="34" charset="0"/>
                <a:ea typeface="Arial" pitchFamily="34" charset="-122"/>
                <a:cs typeface="Arial" pitchFamily="34" charset="-120"/>
                <a:hlinkClick r:id="rId1" invalidUrl="" action="" tgtFrame="" tooltip="" history="1" highlightClick="0" endSnd="0">
                  <a:extLst>
                    <a:ext uri="{A12FA001-AC4F-418D-AE19-62706E023703}">
                      <ahyp:hlinkClr xmlns:ahyp="http://schemas.microsoft.com/office/drawing/2018/hyperlinkcolor" val="tx"/>
                    </a:ext>
                  </a:extLst>
                </a:hlinkClick>
              </a:rPr>
              <a:t>Alteryx Auto Insights</a:t>
            </a:r>
            <a:endParaRPr lang="en-US" sz="800" dirty="0"/>
          </a:p>
        </p:txBody>
      </p:sp>
      <p:sp>
        <p:nvSpPr>
          <p:cNvPr id="25" name="Slide Number Placeholder 0"/>
          <p:cNvSpPr>
            <a:spLocks noGrp="1"/>
          </p:cNvSpPr>
          <p:nvPr>
            <p:ph type="sldNum" sz="quarter" idx="4294967295"/>
          </p:nvPr>
        </p:nvSpPr>
        <p:spPr>
          <a:xfrm>
            <a:off x="8732520" y="4629150"/>
            <a:ext cx="800000" cy="300000"/>
          </a:xfrm>
          <a:prstGeom prst="rect">
            <a:avLst/>
          </a:prstGeom>
          <a:extLst>
            <a:ext uri="{C572A759-6A51-4108-AA02-DFA0A04FC94B}">
              <ma14:wrappingTextBoxFlag xmlns:ma14="http://schemas.microsoft.com/office/mac/drawingml/2011/main" val="0"/>
            </a:ext>
          </a:extLst>
        </p:spPr>
        <p:txBody>
          <a:bodyPr/>
          <a:lstStyle>
            <a:lvl1pPr>
              <a:defRPr sz="1200">
                <a:solidFill>
                  <a:srgbClr val="6B7785"/>
                </a:solidFill>
              </a:defRPr>
            </a:lvl1pPr>
          </a:lstStyle>
          <a:p>
            <a:pPr algn="l"/>
            <a:fld id="{F7021451-1387-4CA6-816F-3879F97B5CBC}" type="slidenum">
              <a:rPr b="0" lang="en-US"/>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Text 0"/>
          <p:cNvSpPr/>
          <p:nvPr/>
        </p:nvSpPr>
        <p:spPr>
          <a:xfrm>
            <a:off x="457200" y="257175"/>
            <a:ext cx="8229600" cy="1028700"/>
          </a:xfrm>
          <a:prstGeom prst="rect">
            <a:avLst/>
          </a:prstGeom>
          <a:noFill/>
          <a:ln/>
        </p:spPr>
        <p:txBody>
          <a:bodyPr wrap="square" rtlCol="0" anchor="ctr">
            <a:spAutoFit/>
          </a:bodyPr>
          <a:lstStyle/>
          <a:p>
            <a:pPr indent="0" marL="0">
              <a:buNone/>
            </a:pPr>
            <a:r>
              <a:rPr lang="en-US" sz="2000" b="1" dirty="0">
                <a:solidFill>
                  <a:srgbClr val="A949CB"/>
                </a:solidFill>
                <a:latin typeface="Arial" pitchFamily="34" charset="0"/>
                <a:ea typeface="Arial" pitchFamily="34" charset="-122"/>
                <a:cs typeface="Arial" pitchFamily="34" charset="-120"/>
              </a:rPr>
              <a:t>Community Rank Influence on Blog Views</a:t>
            </a:r>
            <a:endParaRPr lang="en-US" sz="2000" dirty="0"/>
          </a:p>
        </p:txBody>
      </p:sp>
      <p:sp>
        <p:nvSpPr>
          <p:cNvPr id="3" name="Text 1"/>
          <p:cNvSpPr/>
          <p:nvPr/>
        </p:nvSpPr>
        <p:spPr>
          <a:xfrm>
            <a:off x="457200" y="1285875"/>
            <a:ext cx="4114800" cy="3857625"/>
          </a:xfrm>
          <a:prstGeom prst="rect">
            <a:avLst/>
          </a:prstGeom>
          <a:noFill/>
          <a:ln/>
        </p:spPr>
        <p:txBody>
          <a:bodyPr wrap="square" rtlCol="0" anchor="t">
            <a:spAutoFit/>
          </a:bodyPr>
          <a:lstStyle/>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39.29% increase in visits compared to Q1 2022</a:t>
            </a:r>
            <a:endParaRPr lang="en-US" sz="1400" dirty="0"/>
          </a:p>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Castor community rank saw a fast percentage increase</a:t>
            </a:r>
            <a:endParaRPr lang="en-US" sz="1400" dirty="0"/>
          </a:p>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Most community ranks increased, 11 decreased, Pulsar remained stable</a:t>
            </a:r>
            <a:endParaRPr lang="en-US" sz="1400" dirty="0"/>
          </a:p>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Recommend engaging high-contributing community ranks for sustained growth</a:t>
            </a:r>
            <a:endParaRPr lang="en-US" sz="1400" dirty="0"/>
          </a:p>
        </p:txBody>
      </p:sp>
      <p:pic>
        <p:nvPicPr>
          <p:cNvPr id="4" name="Image 0" descr="preencoded.png">    </p:cNvPr>
          <p:cNvPicPr>
            <a:picLocks noChangeAspect="1"/>
          </p:cNvPicPr>
          <p:nvPr/>
        </p:nvPicPr>
        <p:blipFill>
          <a:blip r:embed="rId1"/>
          <a:stretch>
            <a:fillRect/>
          </a:stretch>
        </p:blipFill>
        <p:spPr>
          <a:xfrm>
            <a:off x="4572000" y="1543050"/>
            <a:ext cx="4114800" cy="3086100"/>
          </a:xfrm>
          <a:prstGeom prst="rect">
            <a:avLst/>
          </a:prstGeom>
        </p:spPr>
      </p:pic>
      <p:sp>
        <p:nvSpPr>
          <p:cNvPr id="5" name="Text 2"/>
          <p:cNvSpPr/>
          <p:nvPr/>
        </p:nvSpPr>
        <p:spPr>
          <a:xfrm>
            <a:off x="457200" y="4629150"/>
            <a:ext cx="8229600" cy="514350"/>
          </a:xfrm>
          <a:prstGeom prst="rect">
            <a:avLst/>
          </a:prstGeom>
          <a:noFill/>
          <a:ln/>
        </p:spPr>
        <p:txBody>
          <a:bodyPr wrap="square" rtlCol="0" anchor="t">
            <a:spAutoFit/>
          </a:bodyPr>
          <a:lstStyle/>
          <a:p>
            <a:pPr indent="0" marL="0">
              <a:buNone/>
            </a:pPr>
            <a:r>
              <a:rPr lang="en-US" sz="800" dirty="0">
                <a:solidFill>
                  <a:srgbClr val="000000"/>
                </a:solidFill>
                <a:latin typeface="Arial" pitchFamily="34" charset="0"/>
                <a:ea typeface="Arial" pitchFamily="34" charset="-122"/>
                <a:cs typeface="Arial" pitchFamily="34" charset="-120"/>
              </a:rPr>
              <a:t>Source: </a:t>
            </a:r>
            <a:pPr indent="0" marL="0">
              <a:buNone/>
            </a:pPr>
            <a:r>
              <a:rPr lang="en-US" sz="800" u="sng" dirty="0">
                <a:solidFill>
                  <a:srgbClr val="1890FF"/>
                </a:solidFill>
                <a:latin typeface="Arial" pitchFamily="34" charset="0"/>
                <a:ea typeface="Arial" pitchFamily="34" charset="-122"/>
                <a:cs typeface="Arial" pitchFamily="34" charset="-120"/>
                <a:hlinkClick r:id="rId2" invalidUrl="" action="" tgtFrame="" tooltip="" history="1" highlightClick="0" endSnd="0">
                  <a:extLst>
                    <a:ext uri="{A12FA001-AC4F-418D-AE19-62706E023703}">
                      <ahyp:hlinkClr xmlns:ahyp="http://schemas.microsoft.com/office/drawing/2018/hyperlinkcolor" val="tx"/>
                    </a:ext>
                  </a:extLst>
                </a:hlinkClick>
              </a:rPr>
              <a:t>Alteryx Auto Insights</a:t>
            </a:r>
            <a:endParaRPr lang="en-US" sz="800" dirty="0"/>
          </a:p>
        </p:txBody>
      </p:sp>
      <p:sp>
        <p:nvSpPr>
          <p:cNvPr id="25" name="Slide Number Placeholder 0"/>
          <p:cNvSpPr>
            <a:spLocks noGrp="1"/>
          </p:cNvSpPr>
          <p:nvPr>
            <p:ph type="sldNum" sz="quarter" idx="4294967295"/>
          </p:nvPr>
        </p:nvSpPr>
        <p:spPr>
          <a:xfrm>
            <a:off x="8732520" y="4629150"/>
            <a:ext cx="800000" cy="300000"/>
          </a:xfrm>
          <a:prstGeom prst="rect">
            <a:avLst/>
          </a:prstGeom>
          <a:extLst>
            <a:ext uri="{C572A759-6A51-4108-AA02-DFA0A04FC94B}">
              <ma14:wrappingTextBoxFlag xmlns:ma14="http://schemas.microsoft.com/office/mac/drawingml/2011/main" val="0"/>
            </a:ext>
          </a:extLst>
        </p:spPr>
        <p:txBody>
          <a:bodyPr/>
          <a:lstStyle>
            <a:lvl1pPr>
              <a:defRPr sz="1200">
                <a:solidFill>
                  <a:srgbClr val="6B7785"/>
                </a:solidFill>
              </a:defRPr>
            </a:lvl1pPr>
          </a:lstStyle>
          <a:p>
            <a:pPr algn="l"/>
            <a:fld id="{F7021451-1387-4CA6-816F-3879F97B5CBC}" type="slidenum">
              <a:rPr b="0" lang="en-US"/>
              <a:t>5</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(16:9)</PresentationFormat>
  <Paragraphs>0</Paragraphs>
  <Slides>5</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Slide 1</vt:lpstr>
      <vt:lpstr>Slide 2</vt:lpstr>
      <vt:lpstr>Slide 3</vt:lpstr>
      <vt:lpstr>Slide 4</vt:lpstr>
      <vt:lpstr>Slide 5</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PptxGenJS</cp:lastModifiedBy>
  <cp:revision>1</cp:revision>
  <dcterms:created xsi:type="dcterms:W3CDTF">2023-06-23T16:20:01Z</dcterms:created>
  <dcterms:modified xsi:type="dcterms:W3CDTF">2023-06-23T16:20:01Z</dcterms:modified>
</cp:coreProperties>
</file>